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1B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68580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EVINKA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22960" y="1078992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79C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Capacitación 2 de 3  ·  proveedores.evinka.net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22960" y="2148840"/>
            <a:ext cx="102412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factura de un contratista,</a:t>
            </a:r>
            <a:endParaRPr lang="en-US" sz="4600" dirty="0"/>
          </a:p>
          <a:p>
            <a:pPr indent="0" marL="0">
              <a:lnSpc>
                <a:spcPct val="102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que llega a que se paga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822960" y="3977640"/>
            <a:ext cx="8778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B9B9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Quién hace qué, en qué orden, y qué pasa exactamente cuando algo se atasca. Una hoja por cada persona del circuito.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822960" y="5623560"/>
            <a:ext cx="5669280" cy="658368"/>
          </a:xfrm>
          <a:prstGeom prst="roundRect">
            <a:avLst>
              <a:gd name="adj" fmla="val 16667"/>
            </a:avLst>
          </a:prstGeom>
          <a:solidFill>
            <a:srgbClr val="272730"/>
          </a:solidFill>
          <a:ln w="12700">
            <a:solidFill>
              <a:srgbClr val="C79C6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51560" y="5623560"/>
            <a:ext cx="5212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AF6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roles  ·  60 minutos  ·  en producción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7985455" y="580644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Septiembre de 2026 · TI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1072865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B1B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qué estamos aquí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66928" y="638251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E2DC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EVINKA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66928" y="192024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C79C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566928" y="2697480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contratistas cargados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315968" y="192024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C79C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104</a:t>
            </a:r>
            <a:endParaRPr lang="en-US" sz="4600" dirty="0"/>
          </a:p>
        </p:txBody>
      </p:sp>
      <p:sp>
        <p:nvSpPr>
          <p:cNvPr id="7" name="Text 5"/>
          <p:cNvSpPr/>
          <p:nvPr/>
        </p:nvSpPr>
        <p:spPr>
          <a:xfrm>
            <a:off x="4315968" y="2697480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órdenes históricas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6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91 de servicio + 13 de compra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065008" y="1920240"/>
            <a:ext cx="3566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C039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8065008" y="2697480"/>
            <a:ext cx="3566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facturas subidas por el portal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66928" y="397764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FAF6F1"/>
          </a:solidFill>
          <a:ln w="25400">
            <a:solidFill>
              <a:srgbClr val="C79C6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14400" y="3977640"/>
            <a:ext cx="10424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1B1B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portal está construido, probado, cargado y en producción — y todavía nadie ha subido una factura por él.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1B1B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falta no es software: es que empecemos a usarlo.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566928" y="54864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Cifras de la carga histórica del 16/08/2026. El conteo del día se mira en el portal, no en una diapositiva.</a:t>
            </a:r>
            <a:endParaRPr lang="en-US" sz="11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1072865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B1B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circuito, de una vez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66928" y="1078992"/>
            <a:ext cx="101800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6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pares de ojos distintos antes de que salga la plata.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566928" y="638251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E2DC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EVINKA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66928" y="1828800"/>
            <a:ext cx="2084832" cy="1920240"/>
          </a:xfrm>
          <a:prstGeom prst="roundRect">
            <a:avLst>
              <a:gd name="adj" fmla="val 5714"/>
            </a:avLst>
          </a:prstGeom>
          <a:solidFill>
            <a:srgbClr val="FDF8F2"/>
          </a:solidFill>
          <a:ln w="25400">
            <a:solidFill>
              <a:srgbClr val="C79C6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408176" y="2011680"/>
            <a:ext cx="402336" cy="402336"/>
          </a:xfrm>
          <a:prstGeom prst="ellipse">
            <a:avLst/>
          </a:prstGeom>
          <a:solidFill>
            <a:srgbClr val="1B1B21"/>
          </a:solidFill>
          <a:ln/>
        </p:spPr>
      </p:sp>
      <p:sp>
        <p:nvSpPr>
          <p:cNvPr id="7" name="Text 5"/>
          <p:cNvSpPr/>
          <p:nvPr/>
        </p:nvSpPr>
        <p:spPr>
          <a:xfrm>
            <a:off x="1408176" y="201168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76656" y="2487168"/>
            <a:ext cx="18653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B1B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contratista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704088" y="2816352"/>
            <a:ext cx="18105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6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Entra, busca su orden y sube su factura con los papeles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2816352" y="1828800"/>
            <a:ext cx="2084832" cy="192024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E2DCD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657600" y="2011680"/>
            <a:ext cx="402336" cy="402336"/>
          </a:xfrm>
          <a:prstGeom prst="ellipse">
            <a:avLst/>
          </a:prstGeom>
          <a:solidFill>
            <a:srgbClr val="1B1B21"/>
          </a:solidFill>
          <a:ln/>
        </p:spPr>
      </p:sp>
      <p:sp>
        <p:nvSpPr>
          <p:cNvPr id="12" name="Text 10"/>
          <p:cNvSpPr/>
          <p:nvPr/>
        </p:nvSpPr>
        <p:spPr>
          <a:xfrm>
            <a:off x="3657600" y="201168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2926080" y="2487168"/>
            <a:ext cx="18653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B1B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Operación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2953512" y="2816352"/>
            <a:ext cx="18105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6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¿El trabajo se hizo y el monto es el acordado?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065776" y="1828800"/>
            <a:ext cx="2084832" cy="192024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E2DCD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907024" y="2011680"/>
            <a:ext cx="402336" cy="402336"/>
          </a:xfrm>
          <a:prstGeom prst="ellipse">
            <a:avLst/>
          </a:prstGeom>
          <a:solidFill>
            <a:srgbClr val="1B1B21"/>
          </a:solidFill>
          <a:ln/>
        </p:spPr>
      </p:sp>
      <p:sp>
        <p:nvSpPr>
          <p:cNvPr id="17" name="Text 15"/>
          <p:cNvSpPr/>
          <p:nvPr/>
        </p:nvSpPr>
        <p:spPr>
          <a:xfrm>
            <a:off x="5907024" y="201168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175504" y="2487168"/>
            <a:ext cx="18653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B1B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Contabilidad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5202936" y="2816352"/>
            <a:ext cx="18105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6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¿El comprobante está bien emitido y declarado?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7315200" y="1828800"/>
            <a:ext cx="2084832" cy="192024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E2DCD3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156448" y="2011680"/>
            <a:ext cx="402336" cy="402336"/>
          </a:xfrm>
          <a:prstGeom prst="ellipse">
            <a:avLst/>
          </a:prstGeom>
          <a:solidFill>
            <a:srgbClr val="1B1B21"/>
          </a:solidFill>
          <a:ln/>
        </p:spPr>
      </p:sp>
      <p:sp>
        <p:nvSpPr>
          <p:cNvPr id="22" name="Text 20"/>
          <p:cNvSpPr/>
          <p:nvPr/>
        </p:nvSpPr>
        <p:spPr>
          <a:xfrm>
            <a:off x="8156448" y="201168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7424928" y="2487168"/>
            <a:ext cx="18653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B1B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Finanzas</a:t>
            </a:r>
            <a:endParaRPr lang="en-US" sz="1350" dirty="0"/>
          </a:p>
        </p:txBody>
      </p:sp>
      <p:sp>
        <p:nvSpPr>
          <p:cNvPr id="24" name="Text 22"/>
          <p:cNvSpPr/>
          <p:nvPr/>
        </p:nvSpPr>
        <p:spPr>
          <a:xfrm>
            <a:off x="7452360" y="2816352"/>
            <a:ext cx="18105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6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¿Hay caja? Da el último visto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9564624" y="1828800"/>
            <a:ext cx="2084832" cy="192024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E2DCD3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0405872" y="2011680"/>
            <a:ext cx="402336" cy="402336"/>
          </a:xfrm>
          <a:prstGeom prst="ellipse">
            <a:avLst/>
          </a:prstGeom>
          <a:solidFill>
            <a:srgbClr val="1B1B21"/>
          </a:solidFill>
          <a:ln/>
        </p:spPr>
      </p:sp>
      <p:sp>
        <p:nvSpPr>
          <p:cNvPr id="27" name="Text 25"/>
          <p:cNvSpPr/>
          <p:nvPr/>
        </p:nvSpPr>
        <p:spPr>
          <a:xfrm>
            <a:off x="10405872" y="201168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9674352" y="2487168"/>
            <a:ext cx="18653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B1B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Pago</a:t>
            </a:r>
            <a:endParaRPr lang="en-US" sz="1350" dirty="0"/>
          </a:p>
        </p:txBody>
      </p:sp>
      <p:sp>
        <p:nvSpPr>
          <p:cNvPr id="29" name="Text 27"/>
          <p:cNvSpPr/>
          <p:nvPr/>
        </p:nvSpPr>
        <p:spPr>
          <a:xfrm>
            <a:off x="9701784" y="2816352"/>
            <a:ext cx="18105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6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registra el pago y la factura queda cerrada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566928" y="3977640"/>
            <a:ext cx="5394960" cy="1417320"/>
          </a:xfrm>
          <a:prstGeom prst="roundRect">
            <a:avLst>
              <a:gd name="adj" fmla="val 6452"/>
            </a:avLst>
          </a:prstGeom>
          <a:solidFill>
            <a:srgbClr val="FCEDEB"/>
          </a:solidFill>
          <a:ln w="19050">
            <a:solidFill>
              <a:srgbClr val="C0392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22960" y="4142232"/>
            <a:ext cx="4882896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Nadie da dos checks de la misma factura</a:t>
            </a:r>
            <a:endParaRPr lang="en-US" sz="15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350" dirty="0">
                <a:solidFill>
                  <a:srgbClr val="1B1B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 el administrador. La separación de funciones no tiene excepción de cargo, y está protegida con pruebas automáticas.</a:t>
            </a:r>
            <a:endParaRPr lang="en-US" sz="1500" dirty="0"/>
          </a:p>
        </p:txBody>
      </p:sp>
      <p:sp>
        <p:nvSpPr>
          <p:cNvPr id="32" name="Shape 30"/>
          <p:cNvSpPr/>
          <p:nvPr/>
        </p:nvSpPr>
        <p:spPr>
          <a:xfrm>
            <a:off x="6236208" y="3977640"/>
            <a:ext cx="5394960" cy="1417320"/>
          </a:xfrm>
          <a:prstGeom prst="roundRect">
            <a:avLst>
              <a:gd name="adj" fmla="val 6452"/>
            </a:avLst>
          </a:prstGeom>
          <a:solidFill>
            <a:srgbClr val="FBF3E9"/>
          </a:solidFill>
          <a:ln w="19050">
            <a:solidFill>
              <a:srgbClr val="C79C6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492240" y="4142232"/>
            <a:ext cx="4882896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b="1" dirty="0">
                <a:solidFill>
                  <a:srgbClr val="C79C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cambio invalida lo revisado</a:t>
            </a:r>
            <a:endParaRPr lang="en-US" sz="15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350" dirty="0">
                <a:solidFill>
                  <a:srgbClr val="1B1B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una factura se observa y el contratista la corrige, vuelve al principio y pasa OTRA VEZ los tres checks. No se retoma donde quedó.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1072865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B1B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Quién puede dar cada check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66928" y="638251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E2DC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EVINKA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6928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4480560"/>
                <a:gridCol w="1920240"/>
                <a:gridCol w="237744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Check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pregunta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Roles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Quién es hoy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Check 1 · Operación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¿Se hizo el trabajo y el monto es el acordado?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OPERACION y GESTOR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Omar y Mirko (Operación), Camila y Sebastián (Gestión)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Check 2 · Contabilidad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¿El comprobante está bien emitido y declarado en SUNAT?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CONTABILIDAD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Jeny Carpio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Check 3 · Finanzas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¿Hay caja, con los dos checks anteriores puestos?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TESORERIA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Manuel Cajo — y también registra el pago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Segunda firma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MISMA pregunta del check 1, con una firma más porque el monto es alto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GERENCIA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Julio Campos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66928" y="4709160"/>
            <a:ext cx="11064240" cy="1097280"/>
          </a:xfrm>
          <a:prstGeom prst="roundRect">
            <a:avLst>
              <a:gd name="adj" fmla="val 8333"/>
            </a:avLst>
          </a:prstGeom>
          <a:solidFill>
            <a:srgbClr val="FCEDEB"/>
          </a:solidFill>
          <a:ln w="19050">
            <a:solidFill>
              <a:srgbClr val="C0392B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22960" y="4873752"/>
            <a:ext cx="10552176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Gerencia no sustituye a nadie: aprueba DESPUÉS</a:t>
            </a:r>
            <a:endParaRPr lang="en-US" sz="15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350" dirty="0">
                <a:solidFill>
                  <a:srgbClr val="1B1B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el malentendido más caro de este circuito. Cuando una factura supera el umbral de quien la revisó, NO se salta el check 1 para que lo dé Julio: quien la revisó ya dio su visto y lo que falta es una firma adicional.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1072865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B1B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 diez estados, tal como se ven en pantalla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66928" y="1078992"/>
            <a:ext cx="101800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6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sabes leer el estado, sabes de quién es el turno.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566928" y="638251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E2DC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EVINKA</a:t>
            </a:r>
            <a:endParaRPr lang="en-US" sz="9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6928" y="1691640"/>
          <a:ext cx="1106424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5852160"/>
                <a:gridCol w="246888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Estado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Qué significa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 quién es el turno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Sin orden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 subió sin encontrar su orden. Está FUERA del circuito: nadie la puede aprobar.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Camila o Fabiola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Espera operación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Llegó bien y espera el check 1.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Camila, Sebastián, Mirko u Omar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Observada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 falta algo. Volvió al contratista con un motivo escrito.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 contratista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Espera a Julio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Ya tiene el visto de quien la revisó, pero pasa de su umbral: falta la segunda firma.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Julio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2C5D8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Espera contabilidad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Check 1 puesto. Espera el check 2.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Jeny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2C5D8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Espera su autodetracción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Solo si el contratista se autodetrae: falta su constancia, que verifica Jeny.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 contratista, luego Jeny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2C5D8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Espera finanzas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Check 2 puesto. Espera el check 3.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Manuel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2F6B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Aprobada para pago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Los tres checks puestos. Lista para pagarse.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Manuel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2F6B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Pagada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Cerrada, con la constancia del pago en la factura. No se mueve más.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6B6B7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Anulada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Fuera del circuito con motivo. Deja de contar contra el saldo de su orden.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1072865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B1B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umbral en escalera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66928" y="1078992"/>
            <a:ext cx="101800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6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hay «un tope de la empresa»: hay un tope por persona, y todos ven todas las facturas.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566928" y="638251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E2DC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EVINKA</a:t>
            </a:r>
            <a:endParaRPr lang="en-US" sz="9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6928" y="1691640"/>
          <a:ext cx="1106424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2011680"/>
                <a:gridCol w="630936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Quién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 umbral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Qué pasa en la práctica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Camila · Gestión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S/ 2.000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Hasta 2.000 su visto cierra el check 1. Por encima, su visto vale pero sube a Julio.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Sebastián · Gestión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S/ 2.000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Igual que Camila.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Mirko · Operación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S/ 2.000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Igual que Camila.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Omar · Operación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S/ 3.500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Cierra hasta 3.500. Por encima, sube a Julio.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6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Julio · Gerencia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Sin tope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1B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Cualquier monto. Es el techo del circuito.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DC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66928" y="4114800"/>
            <a:ext cx="5394960" cy="1371600"/>
          </a:xfrm>
          <a:prstGeom prst="roundRect">
            <a:avLst>
              <a:gd name="adj" fmla="val 6667"/>
            </a:avLst>
          </a:prstGeom>
          <a:solidFill>
            <a:srgbClr val="FBF3E9"/>
          </a:solidFill>
          <a:ln w="19050">
            <a:solidFill>
              <a:srgbClr val="C79C6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22960" y="4279392"/>
            <a:ext cx="4882896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b="1" dirty="0">
                <a:solidFill>
                  <a:srgbClr val="C79C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Dale igual tu visto aunque pase de tu umbral</a:t>
            </a:r>
            <a:endParaRPr lang="en-US" sz="15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350" dirty="0">
                <a:solidFill>
                  <a:srgbClr val="1B1B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 firma no se pierde: la factura llega a Julio con el trabajo ya validado por quien sabe si se hizo. Si la dejas ahí, Julio hace dos trabajos.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236208" y="4114800"/>
            <a:ext cx="5394960" cy="1371600"/>
          </a:xfrm>
          <a:prstGeom prst="roundRect">
            <a:avLst>
              <a:gd name="adj" fmla="val 6667"/>
            </a:avLst>
          </a:prstGeom>
          <a:solidFill>
            <a:srgbClr val="FCEDEB"/>
          </a:solidFill>
          <a:ln w="19050">
            <a:solidFill>
              <a:srgbClr val="C0392B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492240" y="4279392"/>
            <a:ext cx="4882896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 umbral en tu ficha, tu visto nunca cierra</a:t>
            </a:r>
            <a:endParaRPr lang="en-US" sz="15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350" dirty="0">
                <a:solidFill>
                  <a:srgbClr val="1B1B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lo que apruebes sube a Gerencia, sea cual sea el monto. No es un fallo del portal: falta tu umbral. Se lo pides a TI.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1072865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B1B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 dos atascos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66928" y="1078992"/>
            <a:ext cx="101800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6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95 % de las veces que una factura «no avanza» es una de estas dos, y ninguna es un fallo.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566928" y="638251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E2DC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EVINKA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66928" y="1828800"/>
            <a:ext cx="5394960" cy="2651760"/>
          </a:xfrm>
          <a:prstGeom prst="roundRect">
            <a:avLst>
              <a:gd name="adj" fmla="val 4138"/>
            </a:avLst>
          </a:prstGeom>
          <a:solidFill>
            <a:srgbClr val="FCEDE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68680" y="2029968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039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ORDEN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8680" y="2450592"/>
            <a:ext cx="480060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1B1B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contratista no encontró su orden. La factura está fuera del circuito: no hay ningún check que se le pueda dar.</a:t>
            </a:r>
            <a:endParaRPr lang="en-US" sz="1350" dirty="0"/>
          </a:p>
          <a:p>
            <a:pPr indent="0" marL="0">
              <a:lnSpc>
                <a:spcPct val="110000"/>
              </a:lnSpc>
              <a:buNone/>
            </a:pPr>
            <a:endParaRPr lang="en-US" sz="135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1B1B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destraban:  Camila o Fabiola, asociándole la orden correcta.</a:t>
            </a:r>
            <a:endParaRPr lang="en-US" sz="1350" dirty="0"/>
          </a:p>
          <a:p>
            <a:pPr indent="0" marL="0">
              <a:lnSpc>
                <a:spcPct val="110000"/>
              </a:lnSpc>
              <a:buNone/>
            </a:pPr>
            <a:endParaRPr lang="en-US" sz="135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1B1B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Dónde se ven:  tienen una pantalla propia, con el contador en el menú.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6236208" y="1828800"/>
            <a:ext cx="5394960" cy="2651760"/>
          </a:xfrm>
          <a:prstGeom prst="roundRect">
            <a:avLst>
              <a:gd name="adj" fmla="val 4138"/>
            </a:avLst>
          </a:prstGeom>
          <a:solidFill>
            <a:srgbClr val="FCEDE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537960" y="2029968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039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OBSERVADA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537960" y="2450592"/>
            <a:ext cx="480060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1B1B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Volvió al contratista con un motivo. Mientras él no la corrija, no hay nada que EVINKA pueda hacer.</a:t>
            </a:r>
            <a:endParaRPr lang="en-US" sz="1350" dirty="0"/>
          </a:p>
          <a:p>
            <a:pPr indent="0" marL="0">
              <a:lnSpc>
                <a:spcPct val="110000"/>
              </a:lnSpc>
              <a:buNone/>
            </a:pPr>
            <a:endParaRPr lang="en-US" sz="135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1B1B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destraba:  el contratista.</a:t>
            </a:r>
            <a:endParaRPr lang="en-US" sz="1350" dirty="0"/>
          </a:p>
          <a:p>
            <a:pPr indent="0" marL="0">
              <a:lnSpc>
                <a:spcPct val="110000"/>
              </a:lnSpc>
              <a:buNone/>
            </a:pPr>
            <a:endParaRPr lang="en-US" sz="135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1B1B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Ojo:  cuando la corrige vuelve al principio y pasa otra vez los tres checks.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66928" y="4663440"/>
            <a:ext cx="11064240" cy="1051560"/>
          </a:xfrm>
          <a:prstGeom prst="roundRect">
            <a:avLst>
              <a:gd name="adj" fmla="val 8696"/>
            </a:avLst>
          </a:prstGeom>
          <a:solidFill>
            <a:srgbClr val="FBF3E9"/>
          </a:solidFill>
          <a:ln w="19050">
            <a:solidFill>
              <a:srgbClr val="C79C6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2960" y="4828032"/>
            <a:ext cx="10552176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b="1" dirty="0">
                <a:solidFill>
                  <a:srgbClr val="C79C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Escribe el motivo pensando en quien lo va a leer</a:t>
            </a:r>
            <a:endParaRPr lang="en-US" sz="15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350" dirty="0">
                <a:solidFill>
                  <a:srgbClr val="1B1B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«Falta documento» obliga a una llamada. «Falta el acta de conformidad firmada por el técnico» lo resuelve solo. El motivo es obligatorio; que además sirva depende de ti.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1072865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B1B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Entrar por primera vez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66928" y="1078992"/>
            <a:ext cx="101800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6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sola puerta: proveedores.evinka.net/acceso, seas contratista o del equipo.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566928" y="638251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E2DC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EVINKA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66928" y="1874520"/>
            <a:ext cx="3520440" cy="2240280"/>
          </a:xfrm>
          <a:prstGeom prst="roundRect">
            <a:avLst>
              <a:gd name="adj" fmla="val 4898"/>
            </a:avLst>
          </a:prstGeom>
          <a:solidFill>
            <a:srgbClr val="FAF6F1"/>
          </a:solidFill>
          <a:ln w="12700">
            <a:solidFill>
              <a:srgbClr val="E2DCD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22960" y="2130552"/>
            <a:ext cx="475488" cy="475488"/>
          </a:xfrm>
          <a:prstGeom prst="ellipse">
            <a:avLst/>
          </a:prstGeom>
          <a:solidFill>
            <a:srgbClr val="C79C6B"/>
          </a:solidFill>
          <a:ln/>
        </p:spPr>
      </p:sp>
      <p:sp>
        <p:nvSpPr>
          <p:cNvPr id="7" name="Text 5"/>
          <p:cNvSpPr/>
          <p:nvPr/>
        </p:nvSpPr>
        <p:spPr>
          <a:xfrm>
            <a:off x="822960" y="213055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B1B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1435608" y="21488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1B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 llega un enlace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41248" y="2743200"/>
            <a:ext cx="29718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1B1B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correo con un enlace de UN SOLO USO.</a:t>
            </a:r>
            <a:endParaRPr lang="en-US" sz="1350" dirty="0"/>
          </a:p>
          <a:p>
            <a:pPr indent="0" marL="0">
              <a:lnSpc>
                <a:spcPct val="110000"/>
              </a:lnSpc>
              <a:buNone/>
            </a:pPr>
            <a:endParaRPr lang="en-US" sz="135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1B1B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lo abriste y no terminaste, hay que pedir otro.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4334256" y="1874520"/>
            <a:ext cx="3520440" cy="2240280"/>
          </a:xfrm>
          <a:prstGeom prst="roundRect">
            <a:avLst>
              <a:gd name="adj" fmla="val 4898"/>
            </a:avLst>
          </a:prstGeom>
          <a:solidFill>
            <a:srgbClr val="FAF6F1"/>
          </a:solidFill>
          <a:ln w="12700">
            <a:solidFill>
              <a:srgbClr val="E2DCD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590288" y="2130552"/>
            <a:ext cx="475488" cy="475488"/>
          </a:xfrm>
          <a:prstGeom prst="ellipse">
            <a:avLst/>
          </a:prstGeom>
          <a:solidFill>
            <a:srgbClr val="C79C6B"/>
          </a:solidFill>
          <a:ln/>
        </p:spPr>
      </p:sp>
      <p:sp>
        <p:nvSpPr>
          <p:cNvPr id="12" name="Text 10"/>
          <p:cNvSpPr/>
          <p:nvPr/>
        </p:nvSpPr>
        <p:spPr>
          <a:xfrm>
            <a:off x="4590288" y="213055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B1B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202936" y="21488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1B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Pones tu contraseña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608576" y="2743200"/>
            <a:ext cx="29718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1B1B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portal te obliga a cambiar la temporal antes de dejarte hacer nada.</a:t>
            </a:r>
            <a:endParaRPr lang="en-US" sz="1350" dirty="0"/>
          </a:p>
          <a:p>
            <a:pPr indent="0" marL="0">
              <a:lnSpc>
                <a:spcPct val="110000"/>
              </a:lnSpc>
              <a:buNone/>
            </a:pPr>
            <a:endParaRPr lang="en-US" sz="135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1B1B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temporal vale 30 días; al cambiarla deja de caducar.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8101584" y="1874520"/>
            <a:ext cx="3520440" cy="2240280"/>
          </a:xfrm>
          <a:prstGeom prst="roundRect">
            <a:avLst>
              <a:gd name="adj" fmla="val 4898"/>
            </a:avLst>
          </a:prstGeom>
          <a:solidFill>
            <a:srgbClr val="FAF6F1"/>
          </a:solidFill>
          <a:ln w="12700">
            <a:solidFill>
              <a:srgbClr val="E2DCD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357616" y="2130552"/>
            <a:ext cx="475488" cy="475488"/>
          </a:xfrm>
          <a:prstGeom prst="ellipse">
            <a:avLst/>
          </a:prstGeom>
          <a:solidFill>
            <a:srgbClr val="C79C6B"/>
          </a:solidFill>
          <a:ln/>
        </p:spPr>
      </p:sp>
      <p:sp>
        <p:nvSpPr>
          <p:cNvPr id="17" name="Text 15"/>
          <p:cNvSpPr/>
          <p:nvPr/>
        </p:nvSpPr>
        <p:spPr>
          <a:xfrm>
            <a:off x="8357616" y="213055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B1B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8970264" y="21488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1B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 no puedes entrar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375904" y="2743200"/>
            <a:ext cx="29718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1B1B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hay «olvidé mi contraseña» automático.</a:t>
            </a:r>
            <a:endParaRPr lang="en-US" sz="1350" dirty="0"/>
          </a:p>
          <a:p>
            <a:pPr indent="0" marL="0">
              <a:lnSpc>
                <a:spcPct val="110000"/>
              </a:lnSpc>
              <a:buNone/>
            </a:pPr>
            <a:endParaRPr lang="en-US" sz="135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1B1B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pide un enlace nuevo a Camila o a TI.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566928" y="4343400"/>
            <a:ext cx="11064240" cy="1051560"/>
          </a:xfrm>
          <a:prstGeom prst="roundRect">
            <a:avLst>
              <a:gd name="adj" fmla="val 8696"/>
            </a:avLst>
          </a:prstGeom>
          <a:solidFill>
            <a:srgbClr val="EFF3F7"/>
          </a:solidFill>
          <a:ln w="19050">
            <a:solidFill>
              <a:srgbClr val="2C5D8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22960" y="4507992"/>
            <a:ext cx="10552176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b="1" dirty="0">
                <a:solidFill>
                  <a:srgbClr val="2C5D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qué hay una sola puerta</a:t>
            </a:r>
            <a:endParaRPr lang="en-US" sz="15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350" dirty="0">
                <a:solidFill>
                  <a:srgbClr val="1B1B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al principio había dos y Luis se quedó fuera entrando por la puerta del contratista con su cuenta interna. El portal averigua por tu correo de cuál de los dos eres: una puerta, sin decisión que tomar.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1072865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B1B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 nuevo desde el 1 de setiembre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66928" y="1078992"/>
            <a:ext cx="101800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6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se pidió en la Capacitación 0 y ya está en producción.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566928" y="638251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E2DC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EVINKA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66928" y="1874520"/>
            <a:ext cx="2724912" cy="2377440"/>
          </a:xfrm>
          <a:prstGeom prst="roundRect">
            <a:avLst>
              <a:gd name="adj" fmla="val 4615"/>
            </a:avLst>
          </a:prstGeom>
          <a:solidFill>
            <a:srgbClr val="FAF6F1"/>
          </a:solidFill>
          <a:ln w="12700">
            <a:solidFill>
              <a:srgbClr val="E2DCD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22960" y="2130552"/>
            <a:ext cx="475488" cy="475488"/>
          </a:xfrm>
          <a:prstGeom prst="ellipse">
            <a:avLst/>
          </a:prstGeom>
          <a:solidFill>
            <a:srgbClr val="C79C6B"/>
          </a:solidFill>
          <a:ln/>
        </p:spPr>
      </p:sp>
      <p:sp>
        <p:nvSpPr>
          <p:cNvPr id="7" name="Text 5"/>
          <p:cNvSpPr/>
          <p:nvPr/>
        </p:nvSpPr>
        <p:spPr>
          <a:xfrm>
            <a:off x="822960" y="213055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B1B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1435608" y="2148840"/>
            <a:ext cx="15819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1B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PDF obligatorio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41248" y="2743200"/>
            <a:ext cx="217627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B1B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contratista sube XML y PDF. Contabilidad provisiona con el PDF.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3346704" y="1874520"/>
            <a:ext cx="2724912" cy="2377440"/>
          </a:xfrm>
          <a:prstGeom prst="roundRect">
            <a:avLst>
              <a:gd name="adj" fmla="val 4615"/>
            </a:avLst>
          </a:prstGeom>
          <a:solidFill>
            <a:srgbClr val="FAF6F1"/>
          </a:solidFill>
          <a:ln w="12700">
            <a:solidFill>
              <a:srgbClr val="E2DCD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602736" y="2130552"/>
            <a:ext cx="475488" cy="475488"/>
          </a:xfrm>
          <a:prstGeom prst="ellipse">
            <a:avLst/>
          </a:prstGeom>
          <a:solidFill>
            <a:srgbClr val="C79C6B"/>
          </a:solidFill>
          <a:ln/>
        </p:spPr>
      </p:sp>
      <p:sp>
        <p:nvSpPr>
          <p:cNvPr id="12" name="Text 10"/>
          <p:cNvSpPr/>
          <p:nvPr/>
        </p:nvSpPr>
        <p:spPr>
          <a:xfrm>
            <a:off x="3602736" y="213055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B1B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4215384" y="2148840"/>
            <a:ext cx="15819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1B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Constancia de pago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3621024" y="2743200"/>
            <a:ext cx="217627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B1B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Manuel la cuelga al registrar el pago (PDF o foto) y el contratista recibe el aviso.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126480" y="1874520"/>
            <a:ext cx="2724912" cy="2377440"/>
          </a:xfrm>
          <a:prstGeom prst="roundRect">
            <a:avLst>
              <a:gd name="adj" fmla="val 4615"/>
            </a:avLst>
          </a:prstGeom>
          <a:solidFill>
            <a:srgbClr val="FAF6F1"/>
          </a:solidFill>
          <a:ln w="12700">
            <a:solidFill>
              <a:srgbClr val="E2DCD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382512" y="2130552"/>
            <a:ext cx="475488" cy="475488"/>
          </a:xfrm>
          <a:prstGeom prst="ellipse">
            <a:avLst/>
          </a:prstGeom>
          <a:solidFill>
            <a:srgbClr val="C79C6B"/>
          </a:solidFill>
          <a:ln/>
        </p:spPr>
      </p:sp>
      <p:sp>
        <p:nvSpPr>
          <p:cNvPr id="17" name="Text 15"/>
          <p:cNvSpPr/>
          <p:nvPr/>
        </p:nvSpPr>
        <p:spPr>
          <a:xfrm>
            <a:off x="6382512" y="213055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B1B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6995160" y="2148840"/>
            <a:ext cx="15819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1B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Auto-detracción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400800" y="2743200"/>
            <a:ext cx="217627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B1B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marca una vez en la ficha del contratista. Tras el check 2 se le pide su constancia y Jeny la verifica.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8906256" y="1874520"/>
            <a:ext cx="2724912" cy="2377440"/>
          </a:xfrm>
          <a:prstGeom prst="roundRect">
            <a:avLst>
              <a:gd name="adj" fmla="val 4615"/>
            </a:avLst>
          </a:prstGeom>
          <a:solidFill>
            <a:srgbClr val="FAF6F1"/>
          </a:solidFill>
          <a:ln w="12700">
            <a:solidFill>
              <a:srgbClr val="E2DCD3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162288" y="2130552"/>
            <a:ext cx="475488" cy="475488"/>
          </a:xfrm>
          <a:prstGeom prst="ellipse">
            <a:avLst/>
          </a:prstGeom>
          <a:solidFill>
            <a:srgbClr val="C79C6B"/>
          </a:solidFill>
          <a:ln/>
        </p:spPr>
      </p:sp>
      <p:sp>
        <p:nvSpPr>
          <p:cNvPr id="22" name="Text 20"/>
          <p:cNvSpPr/>
          <p:nvPr/>
        </p:nvSpPr>
        <p:spPr>
          <a:xfrm>
            <a:off x="9162288" y="213055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B1B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9774936" y="2148840"/>
            <a:ext cx="15819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1B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Firma en la orden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180576" y="2743200"/>
            <a:ext cx="217627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B1B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uno carga su firma en Firmas. La orden sale en PDF con la identidad de EVINKA y la firma de quien la emite.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566928" y="4480560"/>
            <a:ext cx="11064240" cy="960120"/>
          </a:xfrm>
          <a:prstGeom prst="roundRect">
            <a:avLst>
              <a:gd name="adj" fmla="val 9524"/>
            </a:avLst>
          </a:prstGeom>
          <a:solidFill>
            <a:srgbClr val="EFF3F7"/>
          </a:solidFill>
          <a:ln w="19050">
            <a:solidFill>
              <a:srgbClr val="2C5D8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22960" y="4645152"/>
            <a:ext cx="10552176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b="1" dirty="0">
                <a:solidFill>
                  <a:srgbClr val="2C5D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avisos por correo salen solos</a:t>
            </a:r>
            <a:endParaRPr lang="en-US" sz="15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350" dirty="0">
                <a:solidFill>
                  <a:srgbClr val="1B1B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movimiento de una factura avisa a quien le toca. Mientras dure el rodaje, todos los correos llegan al buzón de TI: nadie de fuera recibe nada todavía.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1072865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B1B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Ayuda y contacto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66928" y="1078992"/>
            <a:ext cx="101800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6B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el material queda dentro del portal, para el equipo y para los contratistas.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566928" y="638251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E2DC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EVINKA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66928" y="1874520"/>
            <a:ext cx="3520440" cy="2240280"/>
          </a:xfrm>
          <a:prstGeom prst="roundRect">
            <a:avLst>
              <a:gd name="adj" fmla="val 4898"/>
            </a:avLst>
          </a:prstGeom>
          <a:solidFill>
            <a:srgbClr val="FAF6F1"/>
          </a:solidFill>
          <a:ln w="12700">
            <a:solidFill>
              <a:srgbClr val="E2DCD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22960" y="2130552"/>
            <a:ext cx="475488" cy="475488"/>
          </a:xfrm>
          <a:prstGeom prst="ellipse">
            <a:avLst/>
          </a:prstGeom>
          <a:solidFill>
            <a:srgbClr val="C79C6B"/>
          </a:solidFill>
          <a:ln/>
        </p:spPr>
      </p:sp>
      <p:sp>
        <p:nvSpPr>
          <p:cNvPr id="7" name="Text 5"/>
          <p:cNvSpPr/>
          <p:nvPr/>
        </p:nvSpPr>
        <p:spPr>
          <a:xfrm>
            <a:off x="822960" y="213055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B1B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1435608" y="21488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1B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proveedores.evinka.net/ayuda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41248" y="2743200"/>
            <a:ext cx="29718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1B1B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dos vídeos (contratista y equipo), esta presentación y las guías en PDF. Enlace «Ayuda» en la barra del portal.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4334256" y="1874520"/>
            <a:ext cx="3520440" cy="2240280"/>
          </a:xfrm>
          <a:prstGeom prst="roundRect">
            <a:avLst>
              <a:gd name="adj" fmla="val 4898"/>
            </a:avLst>
          </a:prstGeom>
          <a:solidFill>
            <a:srgbClr val="FAF6F1"/>
          </a:solidFill>
          <a:ln w="12700">
            <a:solidFill>
              <a:srgbClr val="E2DCD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590288" y="2130552"/>
            <a:ext cx="475488" cy="475488"/>
          </a:xfrm>
          <a:prstGeom prst="ellipse">
            <a:avLst/>
          </a:prstGeom>
          <a:solidFill>
            <a:srgbClr val="C79C6B"/>
          </a:solidFill>
          <a:ln/>
        </p:spPr>
      </p:sp>
      <p:sp>
        <p:nvSpPr>
          <p:cNvPr id="12" name="Text 10"/>
          <p:cNvSpPr/>
          <p:nvPr/>
        </p:nvSpPr>
        <p:spPr>
          <a:xfrm>
            <a:off x="4590288" y="213055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B1B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202936" y="21488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1B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Dudas o consultas: Luis Campos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608576" y="2743200"/>
            <a:ext cx="29718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1B1B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WhatsApp +51 904 432 138</a:t>
            </a:r>
            <a:endParaRPr lang="en-US" sz="135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1B1B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luis.campos@evinka.tech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8101584" y="1874520"/>
            <a:ext cx="3520440" cy="2240280"/>
          </a:xfrm>
          <a:prstGeom prst="roundRect">
            <a:avLst>
              <a:gd name="adj" fmla="val 4898"/>
            </a:avLst>
          </a:prstGeom>
          <a:solidFill>
            <a:srgbClr val="FAF6F1"/>
          </a:solidFill>
          <a:ln w="12700">
            <a:solidFill>
              <a:srgbClr val="E2DCD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357616" y="2130552"/>
            <a:ext cx="475488" cy="475488"/>
          </a:xfrm>
          <a:prstGeom prst="ellipse">
            <a:avLst/>
          </a:prstGeom>
          <a:solidFill>
            <a:srgbClr val="C79C6B"/>
          </a:solidFill>
          <a:ln/>
        </p:spPr>
      </p:sp>
      <p:sp>
        <p:nvSpPr>
          <p:cNvPr id="17" name="Text 15"/>
          <p:cNvSpPr/>
          <p:nvPr/>
        </p:nvSpPr>
        <p:spPr>
          <a:xfrm>
            <a:off x="8357616" y="213055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B1B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8970264" y="21488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1B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Accesos, órdenes y facturas: Camila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375904" y="2743200"/>
            <a:ext cx="29718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1B1B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camila.chavarry@evinka.tech</a:t>
            </a:r>
            <a:endParaRPr lang="en-US" sz="135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1B1B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Enlaces de alta, órdenes y facturas sin orden.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566928" y="4343400"/>
            <a:ext cx="11064240" cy="1051560"/>
          </a:xfrm>
          <a:prstGeom prst="roundRect">
            <a:avLst>
              <a:gd name="adj" fmla="val 8696"/>
            </a:avLst>
          </a:prstGeom>
          <a:solidFill>
            <a:srgbClr val="FCEDEB"/>
          </a:solidFill>
          <a:ln w="19050">
            <a:solidFill>
              <a:srgbClr val="C0392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22960" y="4507992"/>
            <a:ext cx="10552176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Nadie pide contraseñas</a:t>
            </a:r>
            <a:endParaRPr lang="en-US" sz="15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350" dirty="0">
                <a:solidFill>
                  <a:srgbClr val="1B1B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 por WhatsApp, ni por teléfono, ni por correo. Si un contratista no puede entrar, se le genera un enlace nuevo: nunca se le dicta una clave.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B1B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1371600"/>
            <a:ext cx="10424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Sales de aquí con esto hecho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914400" y="2651760"/>
            <a:ext cx="420624" cy="420624"/>
          </a:xfrm>
          <a:prstGeom prst="ellipse">
            <a:avLst/>
          </a:prstGeom>
          <a:solidFill>
            <a:srgbClr val="C79C6B"/>
          </a:solidFill>
          <a:ln/>
        </p:spPr>
      </p:sp>
      <p:sp>
        <p:nvSpPr>
          <p:cNvPr id="4" name="Text 2"/>
          <p:cNvSpPr/>
          <p:nvPr/>
        </p:nvSpPr>
        <p:spPr>
          <a:xfrm>
            <a:off x="914400" y="265176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1B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508760" y="2606040"/>
            <a:ext cx="9692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dirty="0">
                <a:solidFill>
                  <a:srgbClr val="FAF6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Entré al portal y cambié mi contraseña</a:t>
            </a:r>
            <a:endParaRPr lang="en-US" sz="1650" dirty="0"/>
          </a:p>
        </p:txBody>
      </p:sp>
      <p:sp>
        <p:nvSpPr>
          <p:cNvPr id="6" name="Shape 4"/>
          <p:cNvSpPr/>
          <p:nvPr/>
        </p:nvSpPr>
        <p:spPr>
          <a:xfrm>
            <a:off x="914400" y="3401568"/>
            <a:ext cx="420624" cy="420624"/>
          </a:xfrm>
          <a:prstGeom prst="ellipse">
            <a:avLst/>
          </a:prstGeom>
          <a:solidFill>
            <a:srgbClr val="C79C6B"/>
          </a:solidFill>
          <a:ln/>
        </p:spPr>
      </p:sp>
      <p:sp>
        <p:nvSpPr>
          <p:cNvPr id="7" name="Text 5"/>
          <p:cNvSpPr/>
          <p:nvPr/>
        </p:nvSpPr>
        <p:spPr>
          <a:xfrm>
            <a:off x="914400" y="340156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1B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508760" y="3355848"/>
            <a:ext cx="9692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dirty="0">
                <a:solidFill>
                  <a:srgbClr val="FAF6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Sé cuál es mi rol y qué check me toca (o que no me toca ninguno)</a:t>
            </a:r>
            <a:endParaRPr lang="en-US" sz="1650" dirty="0"/>
          </a:p>
        </p:txBody>
      </p:sp>
      <p:sp>
        <p:nvSpPr>
          <p:cNvPr id="9" name="Shape 7"/>
          <p:cNvSpPr/>
          <p:nvPr/>
        </p:nvSpPr>
        <p:spPr>
          <a:xfrm>
            <a:off x="914400" y="4151376"/>
            <a:ext cx="420624" cy="420624"/>
          </a:xfrm>
          <a:prstGeom prst="ellipse">
            <a:avLst/>
          </a:prstGeom>
          <a:solidFill>
            <a:srgbClr val="C79C6B"/>
          </a:solidFill>
          <a:ln/>
        </p:spPr>
      </p:sp>
      <p:sp>
        <p:nvSpPr>
          <p:cNvPr id="10" name="Text 8"/>
          <p:cNvSpPr/>
          <p:nvPr/>
        </p:nvSpPr>
        <p:spPr>
          <a:xfrm>
            <a:off x="914400" y="415137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1B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508760" y="4105656"/>
            <a:ext cx="9692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dirty="0">
                <a:solidFill>
                  <a:srgbClr val="FAF6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Sé cuál es mi umbral y qué pasa cuando una factura lo supera</a:t>
            </a:r>
            <a:endParaRPr lang="en-US" sz="1650" dirty="0"/>
          </a:p>
        </p:txBody>
      </p:sp>
      <p:sp>
        <p:nvSpPr>
          <p:cNvPr id="12" name="Shape 10"/>
          <p:cNvSpPr/>
          <p:nvPr/>
        </p:nvSpPr>
        <p:spPr>
          <a:xfrm>
            <a:off x="914400" y="4901184"/>
            <a:ext cx="420624" cy="420624"/>
          </a:xfrm>
          <a:prstGeom prst="ellipse">
            <a:avLst/>
          </a:prstGeom>
          <a:solidFill>
            <a:srgbClr val="C79C6B"/>
          </a:solidFill>
          <a:ln/>
        </p:spPr>
      </p:sp>
      <p:sp>
        <p:nvSpPr>
          <p:cNvPr id="13" name="Text 11"/>
          <p:cNvSpPr/>
          <p:nvPr/>
        </p:nvSpPr>
        <p:spPr>
          <a:xfrm>
            <a:off x="914400" y="490118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1B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508760" y="4855464"/>
            <a:ext cx="9692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dirty="0">
                <a:solidFill>
                  <a:srgbClr val="FAF6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Sé observar una factura escribiendo un motivo que sirva</a:t>
            </a:r>
            <a:endParaRPr lang="en-US" sz="1650" dirty="0"/>
          </a:p>
        </p:txBody>
      </p:sp>
      <p:sp>
        <p:nvSpPr>
          <p:cNvPr id="15" name="Shape 13"/>
          <p:cNvSpPr/>
          <p:nvPr/>
        </p:nvSpPr>
        <p:spPr>
          <a:xfrm>
            <a:off x="914400" y="5650992"/>
            <a:ext cx="420624" cy="420624"/>
          </a:xfrm>
          <a:prstGeom prst="ellipse">
            <a:avLst/>
          </a:prstGeom>
          <a:solidFill>
            <a:srgbClr val="C79C6B"/>
          </a:solidFill>
          <a:ln/>
        </p:spPr>
      </p:sp>
      <p:sp>
        <p:nvSpPr>
          <p:cNvPr id="16" name="Text 14"/>
          <p:cNvSpPr/>
          <p:nvPr/>
        </p:nvSpPr>
        <p:spPr>
          <a:xfrm>
            <a:off x="914400" y="565099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1B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508760" y="5605272"/>
            <a:ext cx="9692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dirty="0">
                <a:solidFill>
                  <a:srgbClr val="FAF6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Sé distinguir SIN ORDEN de OBSERVADA y quién destraba cada una</a:t>
            </a:r>
            <a:endParaRPr lang="en-US" sz="1650" dirty="0"/>
          </a:p>
        </p:txBody>
      </p:sp>
      <p:sp>
        <p:nvSpPr>
          <p:cNvPr id="18" name="Shape 16"/>
          <p:cNvSpPr/>
          <p:nvPr/>
        </p:nvSpPr>
        <p:spPr>
          <a:xfrm>
            <a:off x="914400" y="6400800"/>
            <a:ext cx="420624" cy="420624"/>
          </a:xfrm>
          <a:prstGeom prst="ellipse">
            <a:avLst/>
          </a:prstGeom>
          <a:solidFill>
            <a:srgbClr val="C79C6B"/>
          </a:solidFill>
          <a:ln/>
        </p:spPr>
      </p:sp>
      <p:sp>
        <p:nvSpPr>
          <p:cNvPr id="19" name="Text 17"/>
          <p:cNvSpPr/>
          <p:nvPr/>
        </p:nvSpPr>
        <p:spPr>
          <a:xfrm>
            <a:off x="914400" y="64008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1B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1508760" y="6355080"/>
            <a:ext cx="9692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dirty="0">
                <a:solidFill>
                  <a:srgbClr val="FAF6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Recorrí una factura de prueba de principio a fin</a:t>
            </a:r>
            <a:endParaRPr lang="en-US" sz="16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EVINKA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Portal de proveedores de EVINKA</dc:title>
  <dc:subject>Capacitación 2 de 3</dc:subject>
  <dc:creator>EVINKA TECHNOLOGY S.A.C.</dc:creator>
  <cp:lastModifiedBy>EVINKA TECHNOLOGY S.A.C.</cp:lastModifiedBy>
  <cp:revision>1</cp:revision>
  <dcterms:created xsi:type="dcterms:W3CDTF">2026-09-11T05:18:23Z</dcterms:created>
  <dcterms:modified xsi:type="dcterms:W3CDTF">2026-09-11T05:18:23Z</dcterms:modified>
</cp:coreProperties>
</file>